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4"/>
  </p:notesMasterIdLst>
  <p:handoutMasterIdLst>
    <p:handoutMasterId r:id="rId5"/>
  </p:handoutMasterIdLst>
  <p:sldIdLst>
    <p:sldId id="258" r:id="rId2"/>
    <p:sldId id="272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B2B93"/>
    <a:srgbClr val="2857EE"/>
    <a:srgbClr val="23CBDD"/>
    <a:srgbClr val="FF3399"/>
    <a:srgbClr val="FF99FF"/>
    <a:srgbClr val="E24EC6"/>
    <a:srgbClr val="EAEA2E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9" autoAdjust="0"/>
  </p:normalViewPr>
  <p:slideViewPr>
    <p:cSldViewPr>
      <p:cViewPr>
        <p:scale>
          <a:sx n="80" d="100"/>
          <a:sy n="80" d="100"/>
        </p:scale>
        <p:origin x="-3318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3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9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64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44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9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9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2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9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2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1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18.07.2022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62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4002" y="1524001"/>
            <a:ext cx="99060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" y="16511"/>
            <a:ext cx="908722" cy="923811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8099" y="606139"/>
            <a:ext cx="7200311" cy="738664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ПАМЯТКА</a:t>
            </a:r>
            <a:r>
              <a:rPr lang="kk-K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 </a:t>
            </a:r>
            <a:endParaRPr lang="kk-K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«Экстренная помощь при истерике»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(для родителей и педагогов)</a:t>
            </a:r>
            <a:endParaRPr lang="kk-K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90199" y="0"/>
            <a:ext cx="5846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>
                <a:latin typeface="Segoe Script" pitchFamily="66" charset="0"/>
                <a:ea typeface="Segoe UI Symbol" pitchFamily="34" charset="0"/>
                <a:cs typeface="Times New Roman" panose="02020603050405020304" pitchFamily="18" charset="0"/>
              </a:rPr>
              <a:t>КГУ «РЕГИОНАЛЬНЫЙ ЦЕНТР ПСИХОЛОГИЧЕСКОЙ ПОДДЕРЖКИ </a:t>
            </a:r>
            <a:endParaRPr lang="ru-RU" altLang="ru-RU" sz="1000" b="1" dirty="0">
              <a:latin typeface="Segoe Script" pitchFamily="66" charset="0"/>
              <a:ea typeface="Segoe UI Symbol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>
                <a:latin typeface="Segoe Script" pitchFamily="66" charset="0"/>
                <a:ea typeface="Segoe UI Symbol" pitchFamily="34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000" b="1" dirty="0">
              <a:latin typeface="Segoe Script" pitchFamily="66" charset="0"/>
              <a:ea typeface="Segoe UI Symbol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9" y="8640119"/>
            <a:ext cx="1966821" cy="102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88669" y="2684751"/>
            <a:ext cx="33188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</a:rPr>
              <a:t>Удалите </a:t>
            </a:r>
            <a:r>
              <a:rPr lang="ru-RU" sz="1200" dirty="0">
                <a:latin typeface="Bookman Old Style" pitchFamily="18" charset="0"/>
              </a:rPr>
              <a:t>зрителей, создайте спокойную обстановку. </a:t>
            </a:r>
          </a:p>
          <a:p>
            <a:pPr algn="ctr"/>
            <a:r>
              <a:rPr lang="ru-RU" sz="1200" dirty="0">
                <a:latin typeface="Bookman Old Style" pitchFamily="18" charset="0"/>
              </a:rPr>
              <a:t>Останьтесь с человеком наедине, </a:t>
            </a:r>
            <a:endParaRPr lang="ru-RU" sz="1200" dirty="0" smtClean="0">
              <a:latin typeface="Bookman Old Style" pitchFamily="18" charset="0"/>
            </a:endParaRPr>
          </a:p>
          <a:p>
            <a:pPr algn="ctr"/>
            <a:r>
              <a:rPr lang="ru-RU" sz="1200" dirty="0" smtClean="0">
                <a:latin typeface="Bookman Old Style" pitchFamily="18" charset="0"/>
              </a:rPr>
              <a:t>если </a:t>
            </a:r>
            <a:r>
              <a:rPr lang="ru-RU" sz="1200" dirty="0">
                <a:latin typeface="Bookman Old Style" pitchFamily="18" charset="0"/>
              </a:rPr>
              <a:t>это не опасно для вас.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896" y="4331991"/>
            <a:ext cx="295864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</a:rPr>
              <a:t>Неожиданно </a:t>
            </a:r>
            <a:r>
              <a:rPr lang="ru-RU" sz="1200" dirty="0">
                <a:latin typeface="Bookman Old Style" pitchFamily="18" charset="0"/>
              </a:rPr>
              <a:t>совершите действие, которое может сильно удивить </a:t>
            </a:r>
            <a:endParaRPr lang="ru-RU" sz="1200" dirty="0" smtClean="0">
              <a:latin typeface="Bookman Old Style" pitchFamily="18" charset="0"/>
            </a:endParaRPr>
          </a:p>
          <a:p>
            <a:pPr algn="ctr"/>
            <a:r>
              <a:rPr lang="ru-RU" sz="1200" dirty="0" smtClean="0">
                <a:latin typeface="Bookman Old Style" pitchFamily="18" charset="0"/>
              </a:rPr>
              <a:t>(дать </a:t>
            </a:r>
            <a:r>
              <a:rPr lang="ru-RU" sz="1200" dirty="0">
                <a:latin typeface="Bookman Old Style" pitchFamily="18" charset="0"/>
              </a:rPr>
              <a:t>пощечину, облить водой</a:t>
            </a:r>
            <a:r>
              <a:rPr lang="ru-RU" sz="1200" dirty="0" smtClean="0">
                <a:latin typeface="Bookman Old Style" pitchFamily="18" charset="0"/>
              </a:rPr>
              <a:t>,</a:t>
            </a:r>
          </a:p>
          <a:p>
            <a:pPr algn="ctr"/>
            <a:r>
              <a:rPr lang="ru-RU" sz="1200" dirty="0" smtClean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с грохотом уронить предмет, </a:t>
            </a:r>
            <a:endParaRPr lang="ru-RU" sz="1200" dirty="0" smtClean="0">
              <a:latin typeface="Bookman Old Style" pitchFamily="18" charset="0"/>
            </a:endParaRPr>
          </a:p>
          <a:p>
            <a:pPr algn="ctr"/>
            <a:r>
              <a:rPr lang="ru-RU" sz="1200" dirty="0" smtClean="0">
                <a:latin typeface="Bookman Old Style" pitchFamily="18" charset="0"/>
              </a:rPr>
              <a:t>резко </a:t>
            </a:r>
            <a:r>
              <a:rPr lang="ru-RU" sz="1200" dirty="0">
                <a:latin typeface="Bookman Old Style" pitchFamily="18" charset="0"/>
              </a:rPr>
              <a:t>крикнуть </a:t>
            </a:r>
            <a:endParaRPr lang="ru-RU" sz="1200" dirty="0" smtClean="0">
              <a:latin typeface="Bookman Old Style" pitchFamily="18" charset="0"/>
            </a:endParaRPr>
          </a:p>
          <a:p>
            <a:pPr algn="ctr"/>
            <a:r>
              <a:rPr lang="ru-RU" sz="1200" dirty="0" smtClean="0">
                <a:latin typeface="Bookman Old Style" pitchFamily="18" charset="0"/>
              </a:rPr>
              <a:t>на </a:t>
            </a:r>
            <a:r>
              <a:rPr lang="ru-RU" sz="1200" dirty="0">
                <a:latin typeface="Bookman Old Style" pitchFamily="18" charset="0"/>
              </a:rPr>
              <a:t>пострадавшего). </a:t>
            </a:r>
            <a:endParaRPr lang="ru-RU" sz="1200" dirty="0" smtClean="0"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253" y="7511158"/>
            <a:ext cx="334791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</a:rPr>
              <a:t>После </a:t>
            </a:r>
            <a:r>
              <a:rPr lang="ru-RU" sz="1200" dirty="0">
                <a:latin typeface="Bookman Old Style" pitchFamily="18" charset="0"/>
              </a:rPr>
              <a:t>того, как истерика пошла на спад, говорите с пострадавшим короткими фразами, уверенным, </a:t>
            </a:r>
            <a:endParaRPr lang="ru-RU" sz="1200" dirty="0" smtClean="0">
              <a:latin typeface="Bookman Old Style" pitchFamily="18" charset="0"/>
            </a:endParaRPr>
          </a:p>
          <a:p>
            <a:pPr algn="ctr"/>
            <a:r>
              <a:rPr lang="ru-RU" sz="1200" dirty="0" smtClean="0">
                <a:latin typeface="Bookman Old Style" pitchFamily="18" charset="0"/>
              </a:rPr>
              <a:t>но </a:t>
            </a:r>
            <a:r>
              <a:rPr lang="ru-RU" sz="1200" dirty="0">
                <a:latin typeface="Bookman Old Style" pitchFamily="18" charset="0"/>
              </a:rPr>
              <a:t>доброжелательным тоном </a:t>
            </a:r>
            <a:endParaRPr lang="ru-RU" sz="1200" dirty="0" smtClean="0">
              <a:latin typeface="Bookman Old Style" pitchFamily="18" charset="0"/>
            </a:endParaRPr>
          </a:p>
          <a:p>
            <a:pPr algn="ctr"/>
            <a:r>
              <a:rPr lang="ru-RU" sz="1200" dirty="0" smtClean="0">
                <a:latin typeface="Bookman Old Style" pitchFamily="18" charset="0"/>
              </a:rPr>
              <a:t>(«</a:t>
            </a:r>
            <a:r>
              <a:rPr lang="ru-RU" sz="1200" dirty="0">
                <a:latin typeface="Bookman Old Style" pitchFamily="18" charset="0"/>
              </a:rPr>
              <a:t>выпей воды», «умойся»).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265" y="1322275"/>
            <a:ext cx="66191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Consolas" pitchFamily="49" charset="0"/>
              </a:rPr>
              <a:t>В </a:t>
            </a:r>
            <a:r>
              <a:rPr lang="ru-RU" sz="1400" b="1" dirty="0">
                <a:solidFill>
                  <a:prstClr val="black"/>
                </a:solidFill>
                <a:latin typeface="Consolas" pitchFamily="49" charset="0"/>
              </a:rPr>
              <a:t>отличие от слез, истерика — это то состояние, которое необходимо постараться прекратить. </a:t>
            </a:r>
          </a:p>
          <a:p>
            <a:r>
              <a:rPr lang="ru-RU" sz="1400" b="1" dirty="0">
                <a:solidFill>
                  <a:prstClr val="black"/>
                </a:solidFill>
                <a:latin typeface="Consolas" pitchFamily="49" charset="0"/>
              </a:rPr>
              <a:t>В этом состоянии человек теряет много физических и психологических сил. </a:t>
            </a:r>
          </a:p>
          <a:p>
            <a:r>
              <a:rPr lang="ru-RU" sz="1400" b="1" dirty="0">
                <a:solidFill>
                  <a:srgbClr val="FF0000"/>
                </a:solidFill>
                <a:latin typeface="Consolas" pitchFamily="49" charset="0"/>
              </a:rPr>
              <a:t>Помочь человеку можно, </a:t>
            </a:r>
            <a:r>
              <a:rPr lang="ru-RU" sz="1400" b="1" dirty="0" smtClean="0">
                <a:solidFill>
                  <a:srgbClr val="FF0000"/>
                </a:solidFill>
                <a:latin typeface="Consolas" pitchFamily="49" charset="0"/>
              </a:rPr>
              <a:t>совершив </a:t>
            </a:r>
            <a:r>
              <a:rPr lang="ru-RU" sz="1400" b="1" dirty="0">
                <a:solidFill>
                  <a:srgbClr val="FF0000"/>
                </a:solidFill>
                <a:latin typeface="Consolas" pitchFamily="49" charset="0"/>
              </a:rPr>
              <a:t>следующие действия</a:t>
            </a:r>
            <a:r>
              <a:rPr lang="ru-RU" sz="1400" b="1" dirty="0" smtClean="0">
                <a:solidFill>
                  <a:srgbClr val="FF0000"/>
                </a:solidFill>
                <a:latin typeface="Consolas" pitchFamily="49" charset="0"/>
              </a:rPr>
              <a:t>:</a:t>
            </a:r>
            <a:endParaRPr lang="ru-RU" sz="1400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3926" y="9183056"/>
            <a:ext cx="36089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</a:rPr>
              <a:t>После </a:t>
            </a:r>
            <a:r>
              <a:rPr lang="ru-RU" sz="1200" dirty="0">
                <a:latin typeface="Bookman Old Style" pitchFamily="18" charset="0"/>
              </a:rPr>
              <a:t>истерики наступает упадок сил. </a:t>
            </a:r>
          </a:p>
          <a:p>
            <a:pPr algn="ctr"/>
            <a:r>
              <a:rPr lang="ru-RU" sz="1200" dirty="0">
                <a:latin typeface="Bookman Old Style" pitchFamily="18" charset="0"/>
              </a:rPr>
              <a:t>Дайте человеку возможность отдохнуть.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96828" y="2638584"/>
            <a:ext cx="86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1.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4219414"/>
            <a:ext cx="86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2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0812" y="5745088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Если такое действие совершить </a:t>
            </a:r>
            <a:endParaRPr lang="ru-RU" sz="12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Bookman Old Style" pitchFamily="18" charset="0"/>
              </a:rPr>
              <a:t>не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удается, то сидите рядом с человеком, держите его за руку, поглаживайте </a:t>
            </a:r>
            <a:endParaRPr lang="ru-RU" sz="12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Bookman Old Style" pitchFamily="18" charset="0"/>
              </a:rPr>
              <a:t>по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спине, но не вступайте с ним в беседу или, тем более, в спор. 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Любые ваши слова в этой ситуации только подольют масла в огонь.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24672" y="5732620"/>
            <a:ext cx="86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3.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099" y="7270564"/>
            <a:ext cx="86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4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4329" y="8980197"/>
            <a:ext cx="86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5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66" charset="0"/>
            </a:endParaRPr>
          </a:p>
        </p:txBody>
      </p:sp>
      <p:pic>
        <p:nvPicPr>
          <p:cNvPr id="1027" name="Picture 3" descr="C:\Users\TelefonDoveriya\Desktop\14945095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12" y="3627958"/>
            <a:ext cx="3160599" cy="210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39" y="7130083"/>
            <a:ext cx="3251273" cy="197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" y="5510857"/>
            <a:ext cx="2970232" cy="1978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26" y="2469743"/>
            <a:ext cx="2784833" cy="1874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2759776" y="5142744"/>
            <a:ext cx="1029264" cy="74636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056499" y="3296816"/>
            <a:ext cx="804669" cy="104781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756805" y="6500172"/>
            <a:ext cx="922594" cy="104781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824672" y="8497570"/>
            <a:ext cx="864340" cy="73888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5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4002" y="1524001"/>
            <a:ext cx="99060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" y="16511"/>
            <a:ext cx="908722" cy="923811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8099" y="553998"/>
            <a:ext cx="7200311" cy="738664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kk-K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ЖАДЫНАМА </a:t>
            </a:r>
            <a:endParaRPr lang="kk-K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«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Долдану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кезіндегі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жедел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көмек«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 (мұғалімдер мен ата-аналарға арналған)</a:t>
            </a:r>
            <a:endParaRPr lang="kk-K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4704" y="0"/>
            <a:ext cx="61724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 smtClean="0">
                <a:solidFill>
                  <a:prstClr val="black"/>
                </a:solidFill>
                <a:latin typeface="Segoe Script" pitchFamily="66" charset="0"/>
                <a:ea typeface="Segoe UI Symbol" pitchFamily="34" charset="0"/>
                <a:cs typeface="Times New Roman" panose="02020603050405020304" pitchFamily="18" charset="0"/>
              </a:rPr>
              <a:t>ҚОСТАНАЙ </a:t>
            </a:r>
            <a:r>
              <a:rPr lang="kk-KZ" altLang="ru-RU" sz="1000" b="1" dirty="0">
                <a:solidFill>
                  <a:prstClr val="black"/>
                </a:solidFill>
                <a:latin typeface="Segoe Script" pitchFamily="66" charset="0"/>
                <a:ea typeface="Segoe UI Symbol" pitchFamily="34" charset="0"/>
                <a:cs typeface="Times New Roman" panose="02020603050405020304" pitchFamily="18" charset="0"/>
              </a:rPr>
              <a:t>ОБЛЫСЫ ӘКІМДІГІ БІЛІМ БАСҚАРМАСЫНЫҢ «ПСИХОЛОГИЯЛЫҚ ҚОЛДАУ ЖӘНЕ ҚОСЫМША БІЛІМ БЕРУ ӨҢІРЛІК ОРТАЛЫҒЫ» КММ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latin typeface="Segoe Script" pitchFamily="66" charset="0"/>
              <a:ea typeface="Segoe UI Symbol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8669" y="2684751"/>
            <a:ext cx="33188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</a:rPr>
              <a:t>Көрермендерді </a:t>
            </a:r>
            <a:r>
              <a:rPr lang="ru-RU" sz="1200" dirty="0">
                <a:latin typeface="Bookman Old Style" pitchFamily="18" charset="0"/>
              </a:rPr>
              <a:t>алып тастаңыз, тыныш орта жасаңыз</a:t>
            </a:r>
            <a:r>
              <a:rPr lang="ru-RU" sz="1200" dirty="0" smtClean="0">
                <a:latin typeface="Bookman Old Style" pitchFamily="18" charset="0"/>
              </a:rPr>
              <a:t>.</a:t>
            </a:r>
          </a:p>
          <a:p>
            <a:pPr algn="ctr"/>
            <a:r>
              <a:rPr lang="ru-RU" sz="1200" dirty="0" smtClean="0">
                <a:latin typeface="Bookman Old Style" pitchFamily="18" charset="0"/>
              </a:rPr>
              <a:t>Адаммен </a:t>
            </a:r>
            <a:r>
              <a:rPr lang="ru-RU" sz="1200" dirty="0">
                <a:latin typeface="Bookman Old Style" pitchFamily="18" charset="0"/>
              </a:rPr>
              <a:t>жалғыз </a:t>
            </a:r>
            <a:r>
              <a:rPr lang="ru-RU" sz="1200" dirty="0" smtClean="0">
                <a:latin typeface="Bookman Old Style" pitchFamily="18" charset="0"/>
              </a:rPr>
              <a:t>қалыңыз,е</a:t>
            </a:r>
            <a:r>
              <a:rPr lang="ru-RU" sz="1200" dirty="0">
                <a:latin typeface="Bookman Old Style" pitchFamily="18" charset="0"/>
              </a:rPr>
              <a:t>г</a:t>
            </a:r>
            <a:r>
              <a:rPr lang="ru-RU" sz="1200" dirty="0" smtClean="0">
                <a:latin typeface="Bookman Old Style" pitchFamily="18" charset="0"/>
              </a:rPr>
              <a:t>ер </a:t>
            </a:r>
            <a:r>
              <a:rPr lang="ru-RU" sz="1200" dirty="0">
                <a:latin typeface="Bookman Old Style" pitchFamily="18" charset="0"/>
              </a:rPr>
              <a:t>бұл сіз үшін қауіпті болмаса.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074" y="4304693"/>
            <a:ext cx="3096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Bookman Old Style" pitchFamily="18" charset="0"/>
              </a:rPr>
              <a:t>Күтпеген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жерден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қатты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таң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қалдыратын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әрекетті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 smtClean="0">
                <a:latin typeface="Bookman Old Style" pitchFamily="18" charset="0"/>
              </a:rPr>
              <a:t>жасаңыз</a:t>
            </a:r>
            <a:r>
              <a:rPr lang="ru-RU" sz="1200" dirty="0" smtClean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(</a:t>
            </a:r>
            <a:r>
              <a:rPr lang="ru-RU" sz="1200" dirty="0" smtClean="0">
                <a:latin typeface="Bookman Old Style" pitchFamily="18" charset="0"/>
              </a:rPr>
              <a:t>беттен</a:t>
            </a:r>
            <a:r>
              <a:rPr lang="ru-RU" sz="1200" dirty="0" smtClean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ұру</a:t>
            </a:r>
            <a:r>
              <a:rPr lang="ru-RU" sz="1200" dirty="0">
                <a:latin typeface="Bookman Old Style" pitchFamily="18" charset="0"/>
              </a:rPr>
              <a:t>, </a:t>
            </a:r>
            <a:r>
              <a:rPr lang="ru-RU" sz="1200" dirty="0">
                <a:latin typeface="Bookman Old Style" pitchFamily="18" charset="0"/>
              </a:rPr>
              <a:t>үстіне</a:t>
            </a:r>
            <a:r>
              <a:rPr lang="ru-RU" sz="1200" dirty="0">
                <a:latin typeface="Bookman Old Style" pitchFamily="18" charset="0"/>
              </a:rPr>
              <a:t> су </a:t>
            </a:r>
            <a:r>
              <a:rPr lang="ru-RU" sz="1200" dirty="0" smtClean="0">
                <a:latin typeface="Bookman Old Style" pitchFamily="18" charset="0"/>
              </a:rPr>
              <a:t>шашу</a:t>
            </a:r>
            <a:r>
              <a:rPr lang="ru-RU" sz="1200" dirty="0" smtClean="0">
                <a:latin typeface="Bookman Old Style" pitchFamily="18" charset="0"/>
              </a:rPr>
              <a:t>, </a:t>
            </a:r>
            <a:r>
              <a:rPr lang="ru-RU" sz="1200" dirty="0">
                <a:latin typeface="Bookman Old Style" pitchFamily="18" charset="0"/>
              </a:rPr>
              <a:t>қатты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дауыспен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затты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 smtClean="0">
                <a:latin typeface="Bookman Old Style" pitchFamily="18" charset="0"/>
              </a:rPr>
              <a:t>құлату</a:t>
            </a:r>
            <a:r>
              <a:rPr lang="ru-RU" sz="1200" dirty="0" smtClean="0">
                <a:latin typeface="Bookman Old Style" pitchFamily="18" charset="0"/>
              </a:rPr>
              <a:t>, </a:t>
            </a:r>
            <a:r>
              <a:rPr lang="ru-RU" sz="1200" dirty="0" smtClean="0">
                <a:latin typeface="Bookman Old Style" pitchFamily="18" charset="0"/>
              </a:rPr>
              <a:t>қатты</a:t>
            </a:r>
            <a:r>
              <a:rPr lang="ru-RU" sz="1200" dirty="0" smtClean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айқайлау</a:t>
            </a:r>
            <a:r>
              <a:rPr lang="ru-RU" sz="1200" dirty="0">
                <a:latin typeface="Bookman Old Style" pitchFamily="18" charset="0"/>
              </a:rPr>
              <a:t>).</a:t>
            </a:r>
            <a:endParaRPr lang="ru-RU" sz="1200" dirty="0" smtClean="0"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353" y="7653264"/>
            <a:ext cx="30581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Bookman Old Style" pitchFamily="18" charset="0"/>
              </a:rPr>
              <a:t>Ашу </a:t>
            </a:r>
            <a:r>
              <a:rPr lang="ru-RU" sz="1200" dirty="0">
                <a:latin typeface="Bookman Old Style" pitchFamily="18" charset="0"/>
              </a:rPr>
              <a:t>басылғаннан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кейін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жәбірленушіге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сенімді</a:t>
            </a:r>
            <a:r>
              <a:rPr lang="ru-RU" sz="1200" dirty="0">
                <a:latin typeface="Bookman Old Style" pitchFamily="18" charset="0"/>
              </a:rPr>
              <a:t>, </a:t>
            </a:r>
            <a:r>
              <a:rPr lang="ru-RU" sz="1200" dirty="0">
                <a:latin typeface="Bookman Old Style" pitchFamily="18" charset="0"/>
              </a:rPr>
              <a:t>бірақ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достық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үнмен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қысқа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сөйлемдермен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сөйлесіңіз</a:t>
            </a:r>
            <a:r>
              <a:rPr lang="ru-RU" sz="1200" dirty="0">
                <a:latin typeface="Bookman Old Style" pitchFamily="18" charset="0"/>
              </a:rPr>
              <a:t> («су </a:t>
            </a:r>
            <a:r>
              <a:rPr lang="ru-RU" sz="1200" dirty="0">
                <a:latin typeface="Bookman Old Style" pitchFamily="18" charset="0"/>
              </a:rPr>
              <a:t>ішіңіз</a:t>
            </a:r>
            <a:r>
              <a:rPr lang="ru-RU" sz="1200" dirty="0">
                <a:latin typeface="Bookman Old Style" pitchFamily="18" charset="0"/>
              </a:rPr>
              <a:t>», «</a:t>
            </a:r>
            <a:r>
              <a:rPr lang="ru-RU" sz="1200" dirty="0">
                <a:latin typeface="Bookman Old Style" pitchFamily="18" charset="0"/>
              </a:rPr>
              <a:t>жуыңыз</a:t>
            </a:r>
            <a:r>
              <a:rPr lang="ru-RU" sz="1200" dirty="0">
                <a:latin typeface="Bookman Old Style" pitchFamily="18" charset="0"/>
              </a:rPr>
              <a:t>»).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025" y="1220794"/>
            <a:ext cx="64163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Consolas" pitchFamily="49" charset="0"/>
              </a:rPr>
              <a:t>Жылауға</a:t>
            </a:r>
            <a:r>
              <a:rPr lang="ru-RU" sz="1400" b="1" dirty="0" smtClean="0">
                <a:latin typeface="Consolas" pitchFamily="49" charset="0"/>
              </a:rPr>
              <a:t> </a:t>
            </a:r>
            <a:r>
              <a:rPr lang="ru-RU" sz="1400" b="1" dirty="0" smtClean="0">
                <a:latin typeface="Consolas" pitchFamily="49" charset="0"/>
              </a:rPr>
              <a:t>қарағанда</a:t>
            </a:r>
            <a:r>
              <a:rPr lang="ru-RU" sz="1400" b="1" dirty="0" smtClean="0">
                <a:latin typeface="Consolas" pitchFamily="49" charset="0"/>
              </a:rPr>
              <a:t> </a:t>
            </a:r>
            <a:r>
              <a:rPr lang="ru-RU" sz="1400" b="1" dirty="0" smtClean="0">
                <a:latin typeface="Consolas" pitchFamily="49" charset="0"/>
              </a:rPr>
              <a:t>долдану</a:t>
            </a:r>
            <a:r>
              <a:rPr lang="ru-RU" sz="1400" b="1" dirty="0" smtClean="0">
                <a:latin typeface="Consolas" pitchFamily="49" charset="0"/>
              </a:rPr>
              <a:t> </a:t>
            </a:r>
            <a:r>
              <a:rPr lang="ru-RU" sz="1400" b="1" dirty="0" smtClean="0">
                <a:latin typeface="Consolas" pitchFamily="49" charset="0"/>
              </a:rPr>
              <a:t>кезінде</a:t>
            </a:r>
            <a:r>
              <a:rPr lang="ru-RU" sz="1400" b="1" dirty="0" smtClean="0">
                <a:latin typeface="Consolas" pitchFamily="49" charset="0"/>
              </a:rPr>
              <a:t> </a:t>
            </a:r>
            <a:r>
              <a:rPr lang="ru-RU" sz="1400" b="1" dirty="0">
                <a:latin typeface="Consolas" pitchFamily="49" charset="0"/>
              </a:rPr>
              <a:t>адам көптеген физикалық және психологиялық күштерін </a:t>
            </a:r>
            <a:r>
              <a:rPr lang="ru-RU" sz="1400" b="1" dirty="0">
                <a:latin typeface="Consolas" pitchFamily="49" charset="0"/>
              </a:rPr>
              <a:t>жоғалтады</a:t>
            </a:r>
            <a:r>
              <a:rPr lang="ru-RU" sz="1400" b="1" dirty="0" smtClean="0">
                <a:latin typeface="Consolas" pitchFamily="49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k-KZ" sz="1400" b="1" dirty="0" smtClean="0">
                <a:latin typeface="Consolas" pitchFamily="49" charset="0"/>
              </a:rPr>
              <a:t>Сондықтан оны тез тоқтату қажет. </a:t>
            </a:r>
            <a:endParaRPr lang="ru-RU" sz="1400" b="1" dirty="0" smtClean="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Consolas" pitchFamily="49" charset="0"/>
              </a:rPr>
              <a:t>Сіз </a:t>
            </a:r>
            <a:r>
              <a:rPr lang="ru-RU" sz="1400" b="1" dirty="0">
                <a:solidFill>
                  <a:srgbClr val="FF0000"/>
                </a:solidFill>
                <a:latin typeface="Consolas" pitchFamily="49" charset="0"/>
              </a:rPr>
              <a:t>адамға келесі әрекеттерді орындау арқылы көмектесе аласыз:</a:t>
            </a:r>
            <a:endParaRPr lang="ru-RU" sz="1400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3926" y="9183056"/>
            <a:ext cx="36089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Bookman Old Style" pitchFamily="18" charset="0"/>
              </a:rPr>
              <a:t>Ашуланғаннан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кейін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күйзеліс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пайда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болады</a:t>
            </a:r>
            <a:r>
              <a:rPr lang="ru-RU" sz="1200" dirty="0">
                <a:latin typeface="Bookman Old Style" pitchFamily="18" charset="0"/>
              </a:rPr>
              <a:t>.</a:t>
            </a:r>
          </a:p>
          <a:p>
            <a:pPr algn="ctr"/>
            <a:r>
              <a:rPr lang="ru-RU" sz="1200" dirty="0">
                <a:latin typeface="Bookman Old Style" pitchFamily="18" charset="0"/>
              </a:rPr>
              <a:t>Адамға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демалуға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мүмкіндік</a:t>
            </a: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latin typeface="Bookman Old Style" pitchFamily="18" charset="0"/>
              </a:rPr>
              <a:t>беріңіз</a:t>
            </a:r>
            <a:r>
              <a:rPr lang="ru-RU" sz="1200" dirty="0">
                <a:latin typeface="Bookman Old Style" pitchFamily="18" charset="0"/>
              </a:rPr>
              <a:t>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8642" y="2504729"/>
            <a:ext cx="86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1.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4219414"/>
            <a:ext cx="86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2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3491" y="5745087"/>
            <a:ext cx="3420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Егер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мұндай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әрекет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сәтсіз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болса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онда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адамның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қасына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отырыңыз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оның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қолын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ұстаңыз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арқасын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сипалаңыз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бірақ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онымен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сөйлеспеңіз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тіпті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одан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да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көп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ұрыспаңыз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. </a:t>
            </a:r>
            <a:endParaRPr lang="ru-RU" sz="12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Bookman Old Style" pitchFamily="18" charset="0"/>
              </a:rPr>
              <a:t>Мұндай</a:t>
            </a:r>
            <a:r>
              <a:rPr lang="ru-RU" sz="12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жағдайда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сіздің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кез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келген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сөзіңіз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отқа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май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құйып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жібереді</a:t>
            </a:r>
            <a:r>
              <a:rPr lang="ru-RU" sz="1200" dirty="0">
                <a:solidFill>
                  <a:prstClr val="black"/>
                </a:solidFill>
                <a:latin typeface="Bookman Old Style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24672" y="5732620"/>
            <a:ext cx="86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3.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099" y="7270564"/>
            <a:ext cx="86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4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4329" y="8980197"/>
            <a:ext cx="86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5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66" charset="0"/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66" charset="0"/>
            </a:endParaRPr>
          </a:p>
        </p:txBody>
      </p:sp>
      <p:pic>
        <p:nvPicPr>
          <p:cNvPr id="1027" name="Picture 3" descr="C:\Users\TelefonDoveriya\Desktop\1494509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12" y="3627958"/>
            <a:ext cx="3160599" cy="210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39" y="7130083"/>
            <a:ext cx="3251273" cy="197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" y="5455168"/>
            <a:ext cx="2970232" cy="1978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6" y="2504729"/>
            <a:ext cx="2732868" cy="1839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3017037" y="5153996"/>
            <a:ext cx="613778" cy="60234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056499" y="3296816"/>
            <a:ext cx="804669" cy="104781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706047" y="6546646"/>
            <a:ext cx="932207" cy="89204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91805" y="8519967"/>
            <a:ext cx="1054246" cy="78848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3" y="8519967"/>
            <a:ext cx="2440168" cy="138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4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3812</TotalTime>
  <Words>381</Words>
  <Application>Microsoft Office PowerPoint</Application>
  <PresentationFormat>Лист A4 (210x297 мм)</PresentationFormat>
  <Paragraphs>50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386</cp:revision>
  <dcterms:created xsi:type="dcterms:W3CDTF">2019-10-21T11:18:40Z</dcterms:created>
  <dcterms:modified xsi:type="dcterms:W3CDTF">2022-07-18T04:27:40Z</dcterms:modified>
</cp:coreProperties>
</file>