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0" r:id="rId1"/>
  </p:sldMasterIdLst>
  <p:notesMasterIdLst>
    <p:notesMasterId r:id="rId4"/>
  </p:notesMasterIdLst>
  <p:handoutMasterIdLst>
    <p:handoutMasterId r:id="rId5"/>
  </p:handoutMasterIdLst>
  <p:sldIdLst>
    <p:sldId id="261" r:id="rId2"/>
    <p:sldId id="258" r:id="rId3"/>
  </p:sldIdLst>
  <p:sldSz cx="6858000" cy="9906000" type="A4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BCF0"/>
    <a:srgbClr val="FF9999"/>
    <a:srgbClr val="0A0EC0"/>
    <a:srgbClr val="78C2F4"/>
    <a:srgbClr val="5BE0E3"/>
    <a:srgbClr val="E259E5"/>
    <a:srgbClr val="33CCCC"/>
    <a:srgbClr val="009999"/>
    <a:srgbClr val="FFCC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77" autoAdjust="0"/>
  </p:normalViewPr>
  <p:slideViewPr>
    <p:cSldViewPr>
      <p:cViewPr>
        <p:scale>
          <a:sx n="80" d="100"/>
          <a:sy n="80" d="100"/>
        </p:scale>
        <p:origin x="-3318" y="1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43E6C-20A6-4073-BC9E-EDE0536FA071}" type="datetimeFigureOut">
              <a:rPr lang="ru-RU" smtClean="0"/>
              <a:t>19.09.2022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75131-4C0D-4D84-98E2-6175DCD3B9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17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98954-B977-4C6C-8E1B-651B26971CBA}" type="datetimeFigureOut">
              <a:rPr lang="ru-RU" smtClean="0"/>
              <a:t>19.09.2022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509588"/>
            <a:ext cx="17653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D7FF0-32FB-4EDC-A74B-8509BE7A015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248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D7FF0-32FB-4EDC-A74B-8509BE7A015F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8085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D7FF0-32FB-4EDC-A74B-8509BE7A015F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8085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19.09.2022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1373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19.09.2022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1050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19.09.2022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514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19.09.2022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072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19.09.2022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5257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19.09.2022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76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19.09.2022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9777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19.09.2022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5673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19.09.2022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6562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19.09.2022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0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19.09.2022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1777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88081-C3A6-40CA-B35D-4693FFDB4CC9}" type="datetimeFigureOut">
              <a:rPr lang="ru-RU" smtClean="0"/>
              <a:t>19.09.2022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0623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90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222376" y="77988"/>
            <a:ext cx="56356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altLang="ru-RU" sz="12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КГУ </a:t>
            </a:r>
            <a:r>
              <a:rPr lang="kk-KZ" altLang="ru-RU" sz="12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«РЕГИОНАЛЬНЫЙ ЦЕНТР ПСИХОЛОГИЧЕСКОЙ ПОДДЕРЖКИ </a:t>
            </a: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12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И ДОПОЛНИТЕЛЬНОГО ОБРАЗОВАНИЯ» УПРАВЛЕНИЯ ОБРАЗОВАНИЯ АКИМАТА КОСТАНАЙСКОЙ ОБЛАСТИ</a:t>
            </a: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135364"/>
            <a:ext cx="993323" cy="10098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3" name="AutoShape 2" descr="https://img1.goodfon.ru/original/1920x1080/0/6b/material-desing-color-geometriia-linii-zheltyi-salatovyi-ze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8" name="AutoShape 2" descr="https://catherineasquithgallery.com/uploads/posts/2021-02/1613706159_7-p-geometricheskii-fon-dlya-prezentatsii-8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9" name="AutoShape 4" descr="https://catherineasquithgallery.com/uploads/posts/2021-02/1613706159_7-p-geometricheskii-fon-dlya-prezentatsii-8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0193" y="927651"/>
            <a:ext cx="6674267" cy="1015663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ea typeface="Segoe UI Black" pitchFamily="34" charset="0"/>
                <a:cs typeface="Segoe UI Semibold" pitchFamily="34" charset="0"/>
              </a:rPr>
              <a:t>ПАМЯТКА </a:t>
            </a:r>
          </a:p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ea typeface="Segoe UI Black" pitchFamily="34" charset="0"/>
                <a:cs typeface="Segoe UI Semibold" pitchFamily="34" charset="0"/>
              </a:rPr>
              <a:t>«Работа с т</a:t>
            </a:r>
            <a:r>
              <a:rPr lang="ru-RU" sz="2000" b="1" dirty="0" smtClean="0">
                <a:latin typeface="Segoe Script" pitchFamily="66" charset="0"/>
              </a:rPr>
              <a:t>ревожным ребенком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ea typeface="Segoe UI Black" pitchFamily="34" charset="0"/>
                <a:cs typeface="Segoe UI Semibold" pitchFamily="34" charset="0"/>
              </a:rPr>
              <a:t>»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66" charset="0"/>
              <a:ea typeface="Segoe UI Black" pitchFamily="34" charset="0"/>
              <a:cs typeface="Segoe UI Semibold" pitchFamily="34" charset="0"/>
            </a:endParaRPr>
          </a:p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ea typeface="Segoe UI Black" pitchFamily="34" charset="0"/>
                <a:cs typeface="Segoe UI Semibold" pitchFamily="34" charset="0"/>
              </a:rPr>
              <a:t>(для родителей)</a:t>
            </a:r>
          </a:p>
        </p:txBody>
      </p:sp>
      <p:sp>
        <p:nvSpPr>
          <p:cNvPr id="14" name="AutoShape 24" descr="http://1.bp.blogspot.com/-Y-vXbZxKi1o/VT--fAFvzNI/AAAAAAAAADQ/E4SKy92_3W8/s1600/ipad.p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5" name="AutoShape 26" descr="http://1.bp.blogspot.com/-Y-vXbZxKi1o/VT--fAFvzNI/AAAAAAAAADQ/E4SKy92_3W8/s1600/ipad.pn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8" name="AutoShape 52" descr="https://psytechno.com/wp-content/uploads/2016/06/newbg.jpg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" name="AutoShape 21" descr="https://static3.depositphotos.com/1001439/153/v/450/depositphotos_1533850-stock-illustration-blue-waves.jpg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" name="AutoShape 23" descr="https://static3.depositphotos.com/1001439/153/v/450/depositphotos_1533850-stock-illustration-blue-waves.jpg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5" name="AutoShape 4" descr="http://internat1-altay.kz/images/Images/roditelyam/mommy.jpg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7" name="AutoShape 6" descr="http://internat1-altay.kz/images/Images/roditelyam/mommy.jpg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" name="AutoShape 6" descr="http://www.d11172.edu35.ru/images/D05pj4qX0Ao14Ky.jpg_large.jpg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" name="AutoShape 8" descr="http://www.d11172.edu35.ru/images/D05pj4qX0Ao14Ky.jpg_large.jpg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6" y="8207282"/>
            <a:ext cx="2383559" cy="1700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91865" y="2072680"/>
            <a:ext cx="6674267" cy="56141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Постарайтесь создать ребенку стабильную среду, которая придаст ему уверенности и снизит излишнюю тревожность.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00193" y="2692198"/>
            <a:ext cx="6665939" cy="53261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Стоит заранее его предупреждать о каких-либо изменениях в планах. Неожиданные сюрпризы не нужны!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8583" y="3274616"/>
            <a:ext cx="5937486" cy="54006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Давайте ему достаточное количество времени, чтобы адаптироваться, подготовиться к предстоящему мероприятию. Не спешите и не торопите!</a:t>
            </a:r>
          </a:p>
        </p:txBody>
      </p:sp>
      <p:sp>
        <p:nvSpPr>
          <p:cNvPr id="5" name="Выноска со стрелкой вверх 4"/>
          <p:cNvSpPr/>
          <p:nvPr/>
        </p:nvSpPr>
        <p:spPr>
          <a:xfrm>
            <a:off x="468583" y="3872880"/>
            <a:ext cx="5832177" cy="1080120"/>
          </a:xfrm>
          <a:prstGeom prst="upArrow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Как правило, не работают советы типа: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"Не надо беспокоиться, переживать, все будет хорошо!". Поверьте, от этих слов ваш ребенок не станет меньше волноваться и тревожиться.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68210" y="5028266"/>
            <a:ext cx="56329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Более полезными и действенными будут фразы</a:t>
            </a:r>
            <a:r>
              <a:rPr lang="ru-RU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24" name="Скругленная прямоугольная выноска 23"/>
          <p:cNvSpPr/>
          <p:nvPr/>
        </p:nvSpPr>
        <p:spPr>
          <a:xfrm>
            <a:off x="155575" y="5505068"/>
            <a:ext cx="2124002" cy="566772"/>
          </a:xfrm>
          <a:prstGeom prst="wedgeRoundRect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Я рядом с тобой, ты в безопасности...</a:t>
            </a:r>
          </a:p>
        </p:txBody>
      </p:sp>
      <p:sp>
        <p:nvSpPr>
          <p:cNvPr id="26" name="Скругленная прямоугольная выноска 25"/>
          <p:cNvSpPr/>
          <p:nvPr/>
        </p:nvSpPr>
        <p:spPr>
          <a:xfrm>
            <a:off x="2138596" y="6903086"/>
            <a:ext cx="2653159" cy="720080"/>
          </a:xfrm>
          <a:prstGeom prst="wedgeRoundRect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 сколько сильно ты тревожишься, например по 10-ти бальной шкале.</a:t>
            </a:r>
          </a:p>
        </p:txBody>
      </p:sp>
      <p:sp>
        <p:nvSpPr>
          <p:cNvPr id="27" name="Скругленная прямоугольная выноска 26"/>
          <p:cNvSpPr/>
          <p:nvPr/>
        </p:nvSpPr>
        <p:spPr>
          <a:xfrm>
            <a:off x="2279577" y="7761312"/>
            <a:ext cx="2836043" cy="575974"/>
          </a:xfrm>
          <a:prstGeom prst="wedgeRoundRect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Бывает, что я тоже боюсь и нервничаю…</a:t>
            </a:r>
          </a:p>
        </p:txBody>
      </p:sp>
      <p:sp>
        <p:nvSpPr>
          <p:cNvPr id="28" name="Скругленная прямоугольная выноска 27"/>
          <p:cNvSpPr/>
          <p:nvPr/>
        </p:nvSpPr>
        <p:spPr>
          <a:xfrm>
            <a:off x="2414155" y="8513092"/>
            <a:ext cx="2304256" cy="576064"/>
          </a:xfrm>
          <a:prstGeom prst="wedgeRoundRect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Подскажи мне, как я могу тебе помочь?</a:t>
            </a:r>
          </a:p>
        </p:txBody>
      </p:sp>
      <p:sp>
        <p:nvSpPr>
          <p:cNvPr id="30" name="Скругленная прямоугольная выноска 29"/>
          <p:cNvSpPr/>
          <p:nvPr/>
        </p:nvSpPr>
        <p:spPr>
          <a:xfrm>
            <a:off x="4313979" y="9129464"/>
            <a:ext cx="2272161" cy="648072"/>
          </a:xfrm>
          <a:prstGeom prst="wedgeRoundRect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Давай подумаем вместе, что может случиться дальше?</a:t>
            </a:r>
          </a:p>
        </p:txBody>
      </p:sp>
      <p:pic>
        <p:nvPicPr>
          <p:cNvPr id="1030" name="Picture 6" descr="https://inteltoys.ru/files/images/2020/09/d3c5f388dd08f011191a5c9c4d02542b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283" y="5299463"/>
            <a:ext cx="1704280" cy="1453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thumbs.dreamstime.com/b/%D0%BC%D0%B0-%D1%8C%D1%87%D0%B8%D0%BA-%D0%B1%D1%8B%D1%82%D1%8C-%D1%81-%D0%B0%D0%B1%D0%BE%D0%BD%D0%B5%D1%80%D0%B2%D0%BD%D1%8B%D0%B9-72047392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22" y="6202873"/>
            <a:ext cx="1319065" cy="212050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Скругленная прямоугольная выноска 24"/>
          <p:cNvSpPr/>
          <p:nvPr/>
        </p:nvSpPr>
        <p:spPr>
          <a:xfrm>
            <a:off x="1831975" y="6177136"/>
            <a:ext cx="2208213" cy="576064"/>
          </a:xfrm>
          <a:prstGeom prst="wedgeRoundRect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Давай поговорим, о чем ты сейчас думаешь...</a:t>
            </a:r>
          </a:p>
        </p:txBody>
      </p:sp>
    </p:spTree>
    <p:extLst>
      <p:ext uri="{BB962C8B-B14F-4D97-AF65-F5344CB8AC3E}">
        <p14:creationId xmlns:p14="http://schemas.microsoft.com/office/powerpoint/2010/main" val="330946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90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222376" y="77988"/>
            <a:ext cx="56356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ҚОСТАНАЙ ОБЛЫСЫ ӘКІМДІГІ БІЛІМ БАСҚАРМАСЫНЫҢ «ПСИХОЛОГИЯЛЫҚ ҚОЛДАУ ЖӘНЕ ҚОСЫМША БІЛІМ БЕРУ ӨҢІРЛІК ОРТАЛЫҒЫ» КММ 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135364"/>
            <a:ext cx="993323" cy="10098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3" name="AutoShape 2" descr="https://img1.goodfon.ru/original/1920x1080/0/6b/material-desing-color-geometriia-linii-zheltyi-salatovyi-ze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8" name="AutoShape 2" descr="https://catherineasquithgallery.com/uploads/posts/2021-02/1613706159_7-p-geometricheskii-fon-dlya-prezentatsii-8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9" name="AutoShape 4" descr="https://catherineasquithgallery.com/uploads/posts/2021-02/1613706159_7-p-geometricheskii-fon-dlya-prezentatsii-8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0193" y="927651"/>
            <a:ext cx="6674267" cy="1015663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ea typeface="Segoe UI Black" pitchFamily="34" charset="0"/>
                <a:cs typeface="Segoe UI Semibold" pitchFamily="34" charset="0"/>
              </a:rPr>
              <a:t>ЖАДЫНАМА </a:t>
            </a:r>
          </a:p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ea typeface="Segoe UI Black" pitchFamily="34" charset="0"/>
                <a:cs typeface="Segoe UI Semibold" pitchFamily="34" charset="0"/>
              </a:rPr>
              <a:t>«</a:t>
            </a:r>
            <a:r>
              <a:rPr lang="ru-RU" sz="2000" b="1" dirty="0">
                <a:latin typeface="Segoe Script" pitchFamily="66" charset="0"/>
              </a:rPr>
              <a:t>Мазасыз</a:t>
            </a:r>
            <a:r>
              <a:rPr lang="ru-RU" sz="2000" b="1" dirty="0">
                <a:latin typeface="Segoe Script" pitchFamily="66" charset="0"/>
              </a:rPr>
              <a:t> </a:t>
            </a:r>
            <a:r>
              <a:rPr lang="ru-RU" sz="2000" b="1" dirty="0" smtClean="0">
                <a:latin typeface="Segoe Script" pitchFamily="66" charset="0"/>
              </a:rPr>
              <a:t>бала</a:t>
            </a:r>
            <a:r>
              <a:rPr lang="ru-RU" sz="2000" b="1" dirty="0" smtClean="0">
                <a:latin typeface="Segoe Script" pitchFamily="66" charset="0"/>
              </a:rPr>
              <a:t>мен</a:t>
            </a:r>
            <a:r>
              <a:rPr lang="ru-RU" sz="2000" b="1" dirty="0" smtClean="0">
                <a:latin typeface="Segoe Script" pitchFamily="66" charset="0"/>
              </a:rPr>
              <a:t> </a:t>
            </a:r>
            <a:r>
              <a:rPr lang="ru-RU" sz="2000" b="1" dirty="0" smtClean="0">
                <a:latin typeface="Segoe Script" pitchFamily="66" charset="0"/>
              </a:rPr>
              <a:t>жұмыс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ea typeface="Segoe UI Black" pitchFamily="34" charset="0"/>
                <a:cs typeface="Segoe UI Semibold" pitchFamily="34" charset="0"/>
              </a:rPr>
              <a:t>»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66" charset="0"/>
              <a:ea typeface="Segoe UI Black" pitchFamily="34" charset="0"/>
              <a:cs typeface="Segoe UI Semibold" pitchFamily="34" charset="0"/>
            </a:endParaRPr>
          </a:p>
          <a:p>
            <a:pPr algn="ctr"/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ea typeface="Segoe UI Black" pitchFamily="34" charset="0"/>
                <a:cs typeface="Segoe UI Semibold" pitchFamily="34" charset="0"/>
              </a:rPr>
              <a:t>(ата-аналарға арналған)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66" charset="0"/>
              <a:ea typeface="Segoe UI Black" pitchFamily="34" charset="0"/>
              <a:cs typeface="Segoe UI Semibold" pitchFamily="34" charset="0"/>
            </a:endParaRPr>
          </a:p>
        </p:txBody>
      </p:sp>
      <p:sp>
        <p:nvSpPr>
          <p:cNvPr id="14" name="AutoShape 24" descr="http://1.bp.blogspot.com/-Y-vXbZxKi1o/VT--fAFvzNI/AAAAAAAAADQ/E4SKy92_3W8/s1600/ipad.p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5" name="AutoShape 26" descr="http://1.bp.blogspot.com/-Y-vXbZxKi1o/VT--fAFvzNI/AAAAAAAAADQ/E4SKy92_3W8/s1600/ipad.pn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8" name="AutoShape 52" descr="https://psytechno.com/wp-content/uploads/2016/06/newbg.jpg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" name="AutoShape 21" descr="https://static3.depositphotos.com/1001439/153/v/450/depositphotos_1533850-stock-illustration-blue-waves.jpg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" name="AutoShape 23" descr="https://static3.depositphotos.com/1001439/153/v/450/depositphotos_1533850-stock-illustration-blue-waves.jpg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5" name="AutoShape 4" descr="http://internat1-altay.kz/images/Images/roditelyam/mommy.jpg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7" name="AutoShape 6" descr="http://internat1-altay.kz/images/Images/roditelyam/mommy.jpg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" name="AutoShape 6" descr="http://www.d11172.edu35.ru/images/D05pj4qX0Ao14Ky.jpg_large.jpg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" name="AutoShape 8" descr="http://www.d11172.edu35.ru/images/D05pj4qX0Ao14Ky.jpg_large.jpg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1865" y="2072680"/>
            <a:ext cx="6674267" cy="56141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Балаға сенімділік беретін және шамадан тыс мазасыздықты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төмендететін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тұрақты орта құруға тырысыңыз.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00193" y="2692198"/>
            <a:ext cx="6665939" cy="53261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Жоспарлардағы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өзгерістер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туралы алдын-ала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ескерткен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жөн. Күтпеген тосынсыйлар қажет емес!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8583" y="3274616"/>
            <a:ext cx="5937486" cy="54006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Оған бейімделуге, алдағы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іс-шараға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дайындалуға жеткілікті уақыт беріңіз. Баланы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асықтырмаңыз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5" name="Выноска со стрелкой вверх 4"/>
          <p:cNvSpPr/>
          <p:nvPr/>
        </p:nvSpPr>
        <p:spPr>
          <a:xfrm>
            <a:off x="413283" y="3872880"/>
            <a:ext cx="5832177" cy="1080120"/>
          </a:xfrm>
          <a:prstGeom prst="upArrow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Әдетте,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осындай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кеңестер жұмыс істемейді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"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Алаңдатудың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қажеті жоқ, бәрі жақсы болады!". Маған сеніңіз, бұл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сөздерден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сіздің балаңыз аз уайымдап,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алаңдаушылығы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төмендемейді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12537" y="4975639"/>
            <a:ext cx="56329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Осындай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фразалар пайдалы және тиімді болады: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4" name="Скругленная прямоугольная выноска 23"/>
          <p:cNvSpPr/>
          <p:nvPr/>
        </p:nvSpPr>
        <p:spPr>
          <a:xfrm>
            <a:off x="155574" y="5505068"/>
            <a:ext cx="3173796" cy="566772"/>
          </a:xfrm>
          <a:prstGeom prst="wedgeRoundRect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Мен сенің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қасындамын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қолдаймын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сен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қауіпсіз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жердесің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...</a:t>
            </a:r>
          </a:p>
        </p:txBody>
      </p:sp>
      <p:sp>
        <p:nvSpPr>
          <p:cNvPr id="26" name="Скругленная прямоугольная выноска 25"/>
          <p:cNvSpPr/>
          <p:nvPr/>
        </p:nvSpPr>
        <p:spPr>
          <a:xfrm>
            <a:off x="1799225" y="6888491"/>
            <a:ext cx="2653159" cy="720080"/>
          </a:xfrm>
          <a:prstGeom prst="wedgeRoundRect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балдық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шкала бойынша қаншалықты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уайымдап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тұрсын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ая прямоугольная выноска 26"/>
          <p:cNvSpPr/>
          <p:nvPr/>
        </p:nvSpPr>
        <p:spPr>
          <a:xfrm>
            <a:off x="2290133" y="7743953"/>
            <a:ext cx="2334692" cy="575974"/>
          </a:xfrm>
          <a:prstGeom prst="wedgeRoundRect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Мен де кейде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қорқамын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және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уайымдаймын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28" name="Скругленная прямоугольная выноска 27"/>
          <p:cNvSpPr/>
          <p:nvPr/>
        </p:nvSpPr>
        <p:spPr>
          <a:xfrm>
            <a:off x="2420888" y="8453784"/>
            <a:ext cx="2304256" cy="576064"/>
          </a:xfrm>
          <a:prstGeom prst="wedgeRoundRect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Мен саған қалай көмектесе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аламын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0" name="Скругленная прямоугольная выноска 29"/>
          <p:cNvSpPr/>
          <p:nvPr/>
        </p:nvSpPr>
        <p:spPr>
          <a:xfrm>
            <a:off x="4133907" y="9079543"/>
            <a:ext cx="2272161" cy="648072"/>
          </a:xfrm>
          <a:prstGeom prst="wedgeRoundRect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Бірге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ойланайық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бұдан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кейін не болуы мүмкін?</a:t>
            </a:r>
          </a:p>
        </p:txBody>
      </p:sp>
      <p:pic>
        <p:nvPicPr>
          <p:cNvPr id="1030" name="Picture 6" descr="https://inteltoys.ru/files/images/2020/09/d3c5f388dd08f011191a5c9c4d02542b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244" y="5201471"/>
            <a:ext cx="1704280" cy="1453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thumbs.dreamstime.com/b/%D0%BC%D0%B0-%D1%8C%D1%87%D0%B8%D0%BA-%D0%B1%D1%8B%D1%82%D1%8C-%D1%81-%D0%B0%D0%B1%D0%BE%D0%BD%D0%B5%D1%80%D0%B2%D0%BD%D1%8B%D0%B9-7204739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83" y="6177135"/>
            <a:ext cx="1332927" cy="21427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72" y="8337286"/>
            <a:ext cx="2148705" cy="14845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5" name="Скругленная прямоугольная выноска 24"/>
          <p:cNvSpPr/>
          <p:nvPr/>
        </p:nvSpPr>
        <p:spPr>
          <a:xfrm>
            <a:off x="1831975" y="6177136"/>
            <a:ext cx="2208213" cy="576064"/>
          </a:xfrm>
          <a:prstGeom prst="wedgeRoundRect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Қазір не ойлап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тұрғаның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жайлысөйлесейік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73565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9628</TotalTime>
  <Words>321</Words>
  <Application>Microsoft Office PowerPoint</Application>
  <PresentationFormat>Лист A4 (210x297 мм)</PresentationFormat>
  <Paragraphs>34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RePack by Diakov</cp:lastModifiedBy>
  <cp:revision>819</cp:revision>
  <dcterms:created xsi:type="dcterms:W3CDTF">2019-10-21T11:18:40Z</dcterms:created>
  <dcterms:modified xsi:type="dcterms:W3CDTF">2022-09-19T04:28:33Z</dcterms:modified>
</cp:coreProperties>
</file>